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Raleway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35da213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35da2137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35da2137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35da2137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3534e1d9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3534e1d9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3534e1d9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3534e1d9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3534e1d9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3534e1d9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3534e1d9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3534e1d9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02fa4b30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02fa4b30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3534e1d9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3534e1d9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35da2137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35da2137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3534e1d9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3534e1d9a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3534e1d9a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3534e1d9a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34bfb6e1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34bfb6e1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34bfb6e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34bfb6e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3534e1d9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3534e1d9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02fa4b30e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02fa4b30e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02fa4b30e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02fa4b30e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02fa4b30e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02fa4b30e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3534e1d9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3534e1d9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35da2137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35da2137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Rural Food Processing 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689675" y="3216399"/>
            <a:ext cx="7688100" cy="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ME 476C - Team Cocoyam</a:t>
            </a:r>
            <a:endParaRPr sz="11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Samantha Morrison - Project Manager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Nygel des Vignes - Financial Manager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Musab Al-Balool -  Manufacturing Engineer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Humoud </a:t>
            </a:r>
            <a:r>
              <a:rPr lang="en" sz="1300"/>
              <a:t>Alanjari </a:t>
            </a:r>
            <a:r>
              <a:rPr lang="en" sz="1100"/>
              <a:t>- Logistics Manager 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</a:t>
            </a:r>
            <a:endParaRPr sz="1100"/>
          </a:p>
        </p:txBody>
      </p:sp>
      <p:sp>
        <p:nvSpPr>
          <p:cNvPr id="88" name="Google Shape;88;p13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 Review - Varying Volumes</a:t>
            </a:r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36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client  wanted a way to vary the amount of Cocoyam dispensed for different dishes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patent shows how a wheel with sections of varying volumes liquids and powders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By rotating the wheel the volume is quickly changed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for easy use for varying viscosities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9" name="Google Shape;179;p22"/>
          <p:cNvSpPr txBox="1"/>
          <p:nvPr/>
        </p:nvSpPr>
        <p:spPr>
          <a:xfrm>
            <a:off x="7574600" y="4727575"/>
            <a:ext cx="1285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6625" y="1853851"/>
            <a:ext cx="1713900" cy="1590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6164825" y="684725"/>
            <a:ext cx="27453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1650" y="1842913"/>
            <a:ext cx="1627450" cy="14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6026225" y="3490025"/>
            <a:ext cx="28839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10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Illustrates the use of different shapes and volume to dispense variable amount [10]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 Review - Food Safe</a:t>
            </a:r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body" idx="1"/>
          </p:nvPr>
        </p:nvSpPr>
        <p:spPr>
          <a:xfrm>
            <a:off x="545550" y="2078875"/>
            <a:ext cx="5857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Food safe oil-based slippery coatings (FOSCs)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Suppress bacterial adherence to stainless steel surfaces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biofilm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Improved surface cleanability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Effective even on worn, rougher surface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Food safety is major concern in project</a:t>
            </a:r>
            <a:endParaRPr/>
          </a:p>
        </p:txBody>
      </p:sp>
      <p:sp>
        <p:nvSpPr>
          <p:cNvPr id="191" name="Google Shape;191;p23"/>
          <p:cNvSpPr txBox="1"/>
          <p:nvPr/>
        </p:nvSpPr>
        <p:spPr>
          <a:xfrm>
            <a:off x="4262950" y="441775"/>
            <a:ext cx="3360000" cy="1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1700" y="1203575"/>
            <a:ext cx="2436450" cy="240205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6521700" y="3605625"/>
            <a:ext cx="22401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11: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Representation of bacteria trapping in grooves[11]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Requirements</a:t>
            </a:r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3842400" cy="25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Four Ranked Requirements: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Reliability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Safe to use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Simple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Faster than current method of hand rolling</a:t>
            </a:r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body" idx="1"/>
          </p:nvPr>
        </p:nvSpPr>
        <p:spPr>
          <a:xfrm>
            <a:off x="4908725" y="1853838"/>
            <a:ext cx="4101900" cy="25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Requirements: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/>
              <a:t>Durability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Lightweight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Low Cost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Adjustable Dispensing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Mobility</a:t>
            </a:r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4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Requirements</a:t>
            </a: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3617100" cy="26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Four Ranked Requirements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Minimize Number of Parts [#]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Number of Dispenser Settings [#]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Low Price [$]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Minimize Time to Produce One Roll [sec]</a:t>
            </a:r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body" idx="1"/>
          </p:nvPr>
        </p:nvSpPr>
        <p:spPr>
          <a:xfrm>
            <a:off x="4650600" y="1853850"/>
            <a:ext cx="3617100" cy="26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Requirements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Low Weight [kg]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Base Footprint [m</a:t>
            </a:r>
            <a:r>
              <a:rPr lang="en" baseline="30000"/>
              <a:t>2</a:t>
            </a:r>
            <a:r>
              <a:rPr lang="en"/>
              <a:t>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Volume of Materia to Create Device [m</a:t>
            </a:r>
            <a:r>
              <a:rPr lang="en" baseline="30000"/>
              <a:t>3</a:t>
            </a:r>
            <a:r>
              <a:rPr lang="en"/>
              <a:t>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Smooth Edges [mm]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Material Strength [N/m</a:t>
            </a:r>
            <a:r>
              <a:rPr lang="en" baseline="30000"/>
              <a:t>2</a:t>
            </a:r>
            <a:r>
              <a:rPr lang="en"/>
              <a:t>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Material Density [kg/m</a:t>
            </a:r>
            <a:r>
              <a:rPr lang="en" baseline="30000"/>
              <a:t>3</a:t>
            </a:r>
            <a:r>
              <a:rPr lang="en"/>
              <a:t>]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Capacity [L]</a:t>
            </a:r>
            <a:endParaRPr/>
          </a:p>
        </p:txBody>
      </p:sp>
      <p:sp>
        <p:nvSpPr>
          <p:cNvPr id="212" name="Google Shape;212;p25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/>
        </p:nvSpPr>
        <p:spPr>
          <a:xfrm>
            <a:off x="1801525" y="4752475"/>
            <a:ext cx="17139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12: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House of Quality</a:t>
            </a:r>
            <a:endParaRPr sz="10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729463" y="11380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House of Quality</a:t>
            </a:r>
            <a:endParaRPr/>
          </a:p>
        </p:txBody>
      </p:sp>
      <p:sp>
        <p:nvSpPr>
          <p:cNvPr id="220" name="Google Shape;220;p26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14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400" y="1632050"/>
            <a:ext cx="5402652" cy="313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160725" y="2078875"/>
            <a:ext cx="8418600" cy="26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Gantt chart was used to assign tasks a due dates for assignments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Tasks listed are  the most critical portions and steps of each assignment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Milestones were used to indicate assignment due dates and critical portions of the project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Team members assigned to each task in the resources tab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Due dates on assignments are set one day prior to align with team charter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9" name="Google Shape;229;p27"/>
          <p:cNvSpPr txBox="1"/>
          <p:nvPr/>
        </p:nvSpPr>
        <p:spPr>
          <a:xfrm>
            <a:off x="7514325" y="4727575"/>
            <a:ext cx="13458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15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0" y="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156825" y="12684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3414302" y="4626225"/>
            <a:ext cx="30000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/>
              <a:t>Figure 13:</a:t>
            </a:r>
            <a:r>
              <a:rPr lang="en" sz="1000"/>
              <a:t> Fall 2019 Gantt Chart</a:t>
            </a:r>
            <a:endParaRPr sz="1000"/>
          </a:p>
        </p:txBody>
      </p:sp>
      <p:sp>
        <p:nvSpPr>
          <p:cNvPr id="237" name="Google Shape;237;p28"/>
          <p:cNvSpPr txBox="1"/>
          <p:nvPr/>
        </p:nvSpPr>
        <p:spPr>
          <a:xfrm>
            <a:off x="0" y="0"/>
            <a:ext cx="3000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/>
          </a:p>
        </p:txBody>
      </p:sp>
      <p:pic>
        <p:nvPicPr>
          <p:cNvPr id="238" name="Google Shape;2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850" y="1752190"/>
            <a:ext cx="8559625" cy="292543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/>
        </p:nvSpPr>
        <p:spPr>
          <a:xfrm>
            <a:off x="7572775" y="4773024"/>
            <a:ext cx="13887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16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245" name="Google Shape;245;p29"/>
          <p:cNvSpPr txBox="1">
            <a:spLocks noGrp="1"/>
          </p:cNvSpPr>
          <p:nvPr>
            <p:ph type="body" idx="1"/>
          </p:nvPr>
        </p:nvSpPr>
        <p:spPr>
          <a:xfrm>
            <a:off x="87625" y="2006250"/>
            <a:ext cx="3186000" cy="29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is a very rough estimate for the project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Estimates are set high to allow for flexibility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Largest expenses are Cocoyam substitutes, contingency money, and building materials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high contingency amount  allows for catastrophic failures or changes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6" name="Google Shape;246;p29"/>
          <p:cNvSpPr txBox="1"/>
          <p:nvPr/>
        </p:nvSpPr>
        <p:spPr>
          <a:xfrm>
            <a:off x="7554525" y="4727575"/>
            <a:ext cx="1305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17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29"/>
          <p:cNvSpPr txBox="1"/>
          <p:nvPr/>
        </p:nvSpPr>
        <p:spPr>
          <a:xfrm>
            <a:off x="3426025" y="4138875"/>
            <a:ext cx="41691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14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Estimated Budget for Rural Food Processor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6025" y="1426525"/>
            <a:ext cx="5441426" cy="258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Meet with contact of client to observe technique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Concept Generation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Concept Evaluation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 Design</a:t>
            </a:r>
            <a:endParaRPr/>
          </a:p>
        </p:txBody>
      </p:sp>
      <p:sp>
        <p:nvSpPr>
          <p:cNvPr id="256" name="Google Shape;256;p30"/>
          <p:cNvSpPr txBox="1"/>
          <p:nvPr/>
        </p:nvSpPr>
        <p:spPr>
          <a:xfrm>
            <a:off x="7522700" y="4727575"/>
            <a:ext cx="1337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18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>
            <a:spLocks noGrp="1"/>
          </p:cNvSpPr>
          <p:nvPr>
            <p:ph type="ctrTitle"/>
          </p:nvPr>
        </p:nvSpPr>
        <p:spPr>
          <a:xfrm>
            <a:off x="2650650" y="2100000"/>
            <a:ext cx="3842700" cy="9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63" name="Google Shape;263;p31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19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 of Presentation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4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Project Description and Background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Benchmarking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Literature Review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 Requirements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Engineering Requirements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Schedule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Budget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Questions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Citations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727650" y="6081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	</a:t>
            </a:r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body" idx="1"/>
          </p:nvPr>
        </p:nvSpPr>
        <p:spPr>
          <a:xfrm>
            <a:off x="727650" y="1334375"/>
            <a:ext cx="7688700" cy="34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[1] </a:t>
            </a:r>
            <a:r>
              <a:rPr lang="en" sz="600">
                <a:solidFill>
                  <a:srgbClr val="333333"/>
                </a:solidFill>
              </a:rPr>
              <a:t>Evan Williamson, “Coco-YUM! - The manual cocoyam processor,” </a:t>
            </a:r>
            <a:r>
              <a:rPr lang="en" sz="600" i="1">
                <a:solidFill>
                  <a:srgbClr val="333333"/>
                </a:solidFill>
              </a:rPr>
              <a:t>YouTube</a:t>
            </a:r>
            <a:r>
              <a:rPr lang="en" sz="600">
                <a:solidFill>
                  <a:srgbClr val="333333"/>
                </a:solidFill>
              </a:rPr>
              <a:t>, 23-Jul-2019. [Online]. Available: https://www.youtube.com/watch?v=siXvcSSyxC4#action=share. [Accessed: 15-Sep-2019].</a:t>
            </a:r>
            <a:endParaRPr sz="6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33333"/>
                </a:solidFill>
              </a:rPr>
              <a:t>[2]Admin, “Health Benefits and Nutrition of Taro Root,” </a:t>
            </a:r>
            <a:r>
              <a:rPr lang="en" sz="600" i="1">
                <a:solidFill>
                  <a:srgbClr val="333333"/>
                </a:solidFill>
              </a:rPr>
              <a:t>TAROTO TAIWANESE HEALTHY DESSERT</a:t>
            </a:r>
            <a:r>
              <a:rPr lang="en" sz="600">
                <a:solidFill>
                  <a:srgbClr val="333333"/>
                </a:solidFill>
              </a:rPr>
              <a:t>. [Online]. Available: https://tarotodessert.com/en/2017/health-benefits-and-nutrition-of-taro-root/. [Accessed: 17-Sep-2019].</a:t>
            </a:r>
            <a:endParaRPr sz="6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[3] G. Her and G. Roller, "Grape Leaves Roller", Must Have Stuff, 2019. [Online]. Available: https://musthavestuff.com/grape-leaves-roller/. [Accessed: 16- Sep- 2019].</a:t>
            </a:r>
            <a:endParaRPr sz="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[4]Amazon.com, 2019. [Online]. Available: https://www.amazon.com/Sushi-Making-Kit-Yomo-inches/dp/B00OAXPU5I. [Accessed: 17- Sep- 2019].</a:t>
            </a:r>
            <a:endParaRPr sz="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[5]"Server 88750 Single Dry Food Dispenser 2 Liter", Ekuep, 2019. [Online]. Available: https://uae.ekuep.com/en/smallwares/serving-supplies/dry-food-dispenser-parts-and-accessories/server-88750-single-dry-food-dispenser-2-liter. [Accessed: 18- Sep- 2019].</a:t>
            </a:r>
            <a:endParaRPr sz="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[6]"2018 China Supplier Plastic Container Bulk Food Dispenser Mechanism Candy Dispenser For Sale - Buy Candy Dispenser, Bulk Food Dispenser, Plastic Container Product on Alibaba.com", www.alibaba.com, 2019. [Online]. Available: https://www.alibaba.com/product-detail/2018-China-supplier-plastic-container-bulk_60641074197.html?spm=a2700.details.maylikeexp.3.720278ffYS0cN4. [Accessed: 17- Sep- 2019].</a:t>
            </a:r>
            <a:endParaRPr sz="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[7]C.-C. Kao, "Automatic Egg Roller". United States of America Patent 3633517, 6 August 1970.</a:t>
            </a:r>
            <a:endParaRPr sz="6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33333"/>
                </a:solidFill>
              </a:rPr>
              <a:t>[8]“The effects of selective logging on forest structure and ...” [Online]. Available: https://www.sciencedirect.com/science/article/pii/S0378112703001075. [Accessed: 17-Sep-2019].</a:t>
            </a:r>
            <a:endParaRPr sz="6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33333"/>
                </a:solidFill>
              </a:rPr>
              <a:t>[9]J.-F. Bastin, N. Barbier, M. Réjou-Méchain, A. Fayolle, S. Gourlet-Fleury, D. Maniatis, T. de Haulleville, F. Baya, H. Beeckman, D. Beina, P. Couteron, G. Chuyong, G. Dauby, J.-L. Doucet, V. Droissart, M. Dufrêne, C. Ewango, J. F. Gillet, C. H. Gonmadje, T. Hart, T. Kavali, D. Kenfack, M. Libalah, Y. Malhi, J.-R. Makana, R. Pélissier, P. Ploton, A. Serckx, B. Sonké, T. Stevart, D. W. Thomas, C. D. Cannière, and J. Bogaert, “Seeing Central African forests through their largest trees,” Nature News, 17-Aug-2015. [Online]. Available: https://www.nature.com/articles/srep13156. [Accessed: 17-Sep-2019].</a:t>
            </a:r>
            <a:endParaRPr sz="6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33333"/>
                </a:solidFill>
              </a:rPr>
              <a:t>[10] </a:t>
            </a:r>
            <a:r>
              <a:rPr lang="en" sz="600">
                <a:solidFill>
                  <a:srgbClr val="000000"/>
                </a:solidFill>
              </a:rPr>
              <a:t>W. G. Smith, " Method and Apparatus for controllably Dispensing Powders and Liquids". United States of America Patent US 6,550,640 B2 , 22 April 2003.</a:t>
            </a:r>
            <a:endParaRPr sz="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[11] </a:t>
            </a:r>
            <a:r>
              <a:rPr lang="en" sz="600">
                <a:solidFill>
                  <a:srgbClr val="000000"/>
                </a:solidFill>
                <a:highlight>
                  <a:schemeClr val="lt1"/>
                </a:highlight>
              </a:rPr>
              <a:t>Awad, T., Asker, D. and Hatton, B. (2018). Food-Safe Modification of Stainless Steel Food-Processing Surfaces to Reduce Bacterial Biofilms. </a:t>
            </a:r>
            <a:r>
              <a:rPr lang="en" sz="600" i="1">
                <a:solidFill>
                  <a:srgbClr val="000000"/>
                </a:solidFill>
                <a:highlight>
                  <a:schemeClr val="lt1"/>
                </a:highlight>
              </a:rPr>
              <a:t>ACS Applied Materials &amp; Interfaces</a:t>
            </a:r>
            <a:r>
              <a:rPr lang="en" sz="600">
                <a:solidFill>
                  <a:srgbClr val="000000"/>
                </a:solidFill>
                <a:highlight>
                  <a:schemeClr val="lt1"/>
                </a:highlight>
              </a:rPr>
              <a:t>, 10(27), pp.22902-22912.</a:t>
            </a:r>
            <a:endParaRPr sz="600">
              <a:solidFill>
                <a:srgbClr val="000000"/>
              </a:solidFill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 and Background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729450" y="1945150"/>
            <a:ext cx="5037900" cy="2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Cocoyam dispenser and roller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Continuation of Georgia Tech project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Ekwang and Kwacoco Bible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Simple</a:t>
            </a:r>
            <a:endParaRPr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Improve upon current hand rolling technique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Isaac Zama - Humanitarian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Sponsor - Gore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Help West and Central African Communities </a:t>
            </a:r>
            <a:endParaRPr b="1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Transfer of technology and knowledge</a:t>
            </a:r>
            <a:endParaRPr b="1"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9993" y="674088"/>
            <a:ext cx="2093462" cy="143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6650250" y="2111075"/>
            <a:ext cx="2181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1: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Manual grinder by Georgia Tech [1]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0025" y="2620900"/>
            <a:ext cx="2093450" cy="170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6760025" y="4329325"/>
            <a:ext cx="20934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2: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Raw Cocoyam [2]</a:t>
            </a:r>
            <a:endParaRPr sz="10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Benchmarking - Stuffed Grape Leaves Roller</a:t>
            </a:r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4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050" y="1958550"/>
            <a:ext cx="1947625" cy="14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4928875" y="3552350"/>
            <a:ext cx="1985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443225" y="1966000"/>
            <a:ext cx="4717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Replaceable Parts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 Part Assembly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Easy to Use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Mechanical Roller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Could Break Easily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Replaceable part hard to find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4749300" y="3455125"/>
            <a:ext cx="1985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3 :</a:t>
            </a:r>
            <a:r>
              <a:rPr lang="en" sz="10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Rolling Process [3]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6948050" y="3455124"/>
            <a:ext cx="1947600" cy="41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4 :</a:t>
            </a:r>
            <a:r>
              <a:rPr lang="en" sz="10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Rolling Techniques [3]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 descr="A picture containing person, indoor, food, table&#10;&#10;Description automatically generated">
            <a:extLst>
              <a:ext uri="{FF2B5EF4-FFF2-40B4-BE49-F238E27FC236}">
                <a16:creationId xmlns:a16="http://schemas.microsoft.com/office/drawing/2014/main" id="{4BA3F720-DA1A-4165-9899-DD0BEF8A1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170" y="1951075"/>
            <a:ext cx="1982530" cy="1489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27650" y="1049250"/>
            <a:ext cx="76887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Benchmarking - Yomo Maker Kit</a:t>
            </a:r>
            <a:r>
              <a:rPr lang="en" sz="4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/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750" y="2035850"/>
            <a:ext cx="2142950" cy="175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6298000" y="3892775"/>
            <a:ext cx="24942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5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Yomo Maker Kit [4]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727650" y="2035850"/>
            <a:ext cx="4717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 Easy step to roll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1 piece board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Durable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Manual roller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Takes time to assemble the process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Benchmarking - Food Dispenser </a:t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7060275" y="4055600"/>
            <a:ext cx="14748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6600" y="1952863"/>
            <a:ext cx="1549750" cy="20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/>
        </p:nvSpPr>
        <p:spPr>
          <a:xfrm>
            <a:off x="6216600" y="3801300"/>
            <a:ext cx="24831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6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Food Dispenser 2L [5]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827300" y="4701089"/>
            <a:ext cx="1181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6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1"/>
          </p:nvPr>
        </p:nvSpPr>
        <p:spPr>
          <a:xfrm>
            <a:off x="729450" y="2078900"/>
            <a:ext cx="4717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Easy Refills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Lever to dispense certain quantity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One stage dispensing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Small dispensing hole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Benchmarking - Plastic Bulk Food Dispenser</a:t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375" y="1952150"/>
            <a:ext cx="2710500" cy="23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5261700" y="4277550"/>
            <a:ext cx="27831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7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Plastic Container Bulk Food Dispenser Mechanism [6]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7765015" y="4686821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7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544500" y="2089750"/>
            <a:ext cx="4717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Easy to refill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Different stages of dispensing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Hard to break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Disadvantage: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Could not be fixed to a certain location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Too large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 Review - Rolling machine</a:t>
            </a:r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538125" y="2078875"/>
            <a:ext cx="4598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machine is mounted on a  horizontal stainless steel plate and three pads connect vertically.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These sets are connected to a belt.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belt in the machine makes the process faster.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Using a rolling machine will definitely hit our goal with using a method faster than the hand rolling.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8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100" y="2078875"/>
            <a:ext cx="3575874" cy="188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5284100" y="4006975"/>
            <a:ext cx="3553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8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Rolling Machine Mechanism [7]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Literature Review - Resources in Central Africa  </a:t>
            </a:r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1"/>
          </p:nvPr>
        </p:nvSpPr>
        <p:spPr>
          <a:xfrm>
            <a:off x="672900" y="1953075"/>
            <a:ext cx="4774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2E2E2E"/>
                </a:solidFill>
                <a:latin typeface="Georgia"/>
                <a:ea typeface="Georgia"/>
                <a:cs typeface="Georgia"/>
                <a:sym typeface="Georgia"/>
              </a:rPr>
              <a:t>“The forests of Central Africa constitute the second-largest continuous tropical forest in the world and, in contrast with other areas, still maintain high densities of large mammals” [8]</a:t>
            </a:r>
            <a:endParaRPr sz="1350">
              <a:solidFill>
                <a:srgbClr val="2E2E2E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4325" algn="l" rtl="0">
              <a:spcBef>
                <a:spcPts val="1600"/>
              </a:spcBef>
              <a:spcAft>
                <a:spcPts val="0"/>
              </a:spcAft>
              <a:buClr>
                <a:srgbClr val="2E2E2E"/>
              </a:buClr>
              <a:buSzPts val="1350"/>
              <a:buFont typeface="Georgia"/>
              <a:buChar char="●"/>
            </a:pPr>
            <a:r>
              <a:rPr lang="en" sz="1350">
                <a:solidFill>
                  <a:srgbClr val="2E2E2E"/>
                </a:solidFill>
                <a:latin typeface="Georgia"/>
                <a:ea typeface="Georgia"/>
                <a:cs typeface="Georgia"/>
                <a:sym typeface="Georgia"/>
              </a:rPr>
              <a:t>Forest natural resources</a:t>
            </a:r>
            <a:endParaRPr sz="1350">
              <a:solidFill>
                <a:srgbClr val="2E2E2E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350"/>
              <a:buFont typeface="Georgia"/>
              <a:buChar char="●"/>
            </a:pPr>
            <a:r>
              <a:rPr lang="en" sz="1350">
                <a:solidFill>
                  <a:srgbClr val="2E2E2E"/>
                </a:solidFill>
                <a:latin typeface="Georgia"/>
                <a:ea typeface="Georgia"/>
                <a:cs typeface="Georgia"/>
                <a:sym typeface="Georgia"/>
              </a:rPr>
              <a:t>Eco-friendly </a:t>
            </a:r>
            <a:endParaRPr sz="1350">
              <a:solidFill>
                <a:srgbClr val="2E2E2E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50">
                <a:solidFill>
                  <a:srgbClr val="2E2E2E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1350">
              <a:solidFill>
                <a:srgbClr val="2E2E2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876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 September 2019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131" y="1953075"/>
            <a:ext cx="3290850" cy="20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5569125" y="3979825"/>
            <a:ext cx="32907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9</a:t>
            </a:r>
            <a:r>
              <a:rPr lang="en" sz="1200" b="1"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Image of forest in Central Africa [9]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1474</Words>
  <Application>Microsoft Office PowerPoint</Application>
  <PresentationFormat>On-screen Show (16:9)</PresentationFormat>
  <Paragraphs>192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Georgia</vt:lpstr>
      <vt:lpstr>Lato</vt:lpstr>
      <vt:lpstr>Raleway</vt:lpstr>
      <vt:lpstr>Streamline</vt:lpstr>
      <vt:lpstr>Rural Food Processing </vt:lpstr>
      <vt:lpstr>Outline of Presentation</vt:lpstr>
      <vt:lpstr>Project Description and Background</vt:lpstr>
      <vt:lpstr>Benchmarking - Stuffed Grape Leaves Roller</vt:lpstr>
      <vt:lpstr>Benchmarking - Yomo Maker Kit </vt:lpstr>
      <vt:lpstr>Benchmarking - Food Dispenser </vt:lpstr>
      <vt:lpstr>Benchmarking - Plastic Bulk Food Dispenser</vt:lpstr>
      <vt:lpstr>Literature Review - Rolling machine</vt:lpstr>
      <vt:lpstr>Literature Review - Resources in Central Africa  </vt:lpstr>
      <vt:lpstr>Literature Review - Varying Volumes</vt:lpstr>
      <vt:lpstr>Literature Review - Food Safe</vt:lpstr>
      <vt:lpstr>Customer Requirements</vt:lpstr>
      <vt:lpstr>Engineering Requirements</vt:lpstr>
      <vt:lpstr>House of Quality</vt:lpstr>
      <vt:lpstr>Schedule</vt:lpstr>
      <vt:lpstr>Schedule</vt:lpstr>
      <vt:lpstr>Budget</vt:lpstr>
      <vt:lpstr>Future Work</vt:lpstr>
      <vt:lpstr>Questions?</vt:lpstr>
      <vt:lpstr>Citations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Food Processing </dc:title>
  <cp:lastModifiedBy>Musab Al-Balool</cp:lastModifiedBy>
  <cp:revision>3</cp:revision>
  <dcterms:modified xsi:type="dcterms:W3CDTF">2019-09-18T05:42:59Z</dcterms:modified>
</cp:coreProperties>
</file>